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rayR5l2kB7YR1Few05/TvT3gB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1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https://deepai.org/machine-learning-model/text2img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https://deepai.org/machine-learning-model/text2img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Mission statements: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Accelerating global energy transition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Improving openness to maximize global impact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Enabling effective global collaboration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x">
  <p:cSld name="TITLE_AND_BODY">
    <p:bg>
      <p:bgPr>
        <a:solidFill>
          <a:srgbClr val="F2F2F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13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uto con didascalia" showMasterSp="0">
  <p:cSld name="9_Contenuto con didascalia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4;p19" id="54" name="Google Shape;54;p22"/>
          <p:cNvPicPr preferRelativeResize="0"/>
          <p:nvPr/>
        </p:nvPicPr>
        <p:blipFill rotWithShape="1">
          <a:blip r:embed="rId2">
            <a:alphaModFix/>
          </a:blip>
          <a:srcRect b="0" l="2220" r="946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66;p19" id="56" name="Google Shape;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34963" y="1784350"/>
            <a:ext cx="5580001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6277038" y="1784350"/>
            <a:ext cx="5580002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uto con didascalia" showMasterSp="0">
  <p:cSld name="13_Contenuto con didascali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72;p20" id="62" name="Google Shape;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334963" y="1784350"/>
            <a:ext cx="5580001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6277038" y="1784350"/>
            <a:ext cx="5580002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F2F2F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b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ill Sans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2pPr>
            <a:lvl3pPr indent="-228600" lvl="2" marL="1371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3pPr>
            <a:lvl4pPr indent="-228600" lvl="3" marL="18288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4pPr>
            <a:lvl5pPr indent="-228600" lvl="4" marL="22860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uto con didascalia" showMasterSp="0">
  <p:cSld name="10_Contenuto con didascali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3;p22" id="71" name="Google Shape;71;p25"/>
          <p:cNvPicPr preferRelativeResize="0"/>
          <p:nvPr/>
        </p:nvPicPr>
        <p:blipFill rotWithShape="1">
          <a:blip r:embed="rId2">
            <a:alphaModFix/>
          </a:blip>
          <a:srcRect b="0" l="2220" r="946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85;p22" id="73" name="Google Shape;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5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334963" y="2299317"/>
            <a:ext cx="5580001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2" type="body"/>
          </p:nvPr>
        </p:nvSpPr>
        <p:spPr>
          <a:xfrm>
            <a:off x="6277038" y="2299317"/>
            <a:ext cx="5580002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3" type="body"/>
          </p:nvPr>
        </p:nvSpPr>
        <p:spPr>
          <a:xfrm>
            <a:off x="334962" y="1624012"/>
            <a:ext cx="5580064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4" type="body"/>
          </p:nvPr>
        </p:nvSpPr>
        <p:spPr>
          <a:xfrm>
            <a:off x="6276975" y="1624012"/>
            <a:ext cx="5580063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uto con didascalia" showMasterSp="0">
  <p:cSld name="12_Contenuto con didascali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93;p23" id="81" name="Google Shape;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334963" y="2299317"/>
            <a:ext cx="5580001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2" type="body"/>
          </p:nvPr>
        </p:nvSpPr>
        <p:spPr>
          <a:xfrm>
            <a:off x="6277038" y="2299317"/>
            <a:ext cx="5580002" cy="376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3" type="body"/>
          </p:nvPr>
        </p:nvSpPr>
        <p:spPr>
          <a:xfrm>
            <a:off x="334962" y="1624012"/>
            <a:ext cx="5580064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4" type="body"/>
          </p:nvPr>
        </p:nvSpPr>
        <p:spPr>
          <a:xfrm>
            <a:off x="6276975" y="1624012"/>
            <a:ext cx="5580063" cy="587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>
  <p:cSld name="OBJECT_WITH_CAPTION_TEXT 2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/>
        </p:nvSpPr>
        <p:spPr>
          <a:xfrm>
            <a:off x="-1" y="0"/>
            <a:ext cx="6493567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9215"/>
                </a:srgbClr>
              </a:gs>
              <a:gs pos="100000">
                <a:srgbClr val="F8C339">
                  <a:alpha val="4235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None/>
              <a:defRPr b="1" sz="2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oogle Shape;112;p25" id="94" name="Google Shape;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 2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9215"/>
                </a:srgbClr>
              </a:gs>
              <a:gs pos="100000">
                <a:srgbClr val="F8C339">
                  <a:alpha val="4235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16;p26" id="98" name="Google Shape;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 showMasterSp="0">
  <p:cSld name="4_Contenuto con didascalia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20;p27"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>
  <p:cSld name="OBJECT 2">
    <p:bg>
      <p:bgPr>
        <a:solidFill>
          <a:srgbClr val="F2F2F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uto con didascalia" showMasterSp="0">
  <p:cSld name="11_Contenuto con didascalia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8;p29" id="108" name="Google Shape;108;p31"/>
          <p:cNvPicPr preferRelativeResize="0"/>
          <p:nvPr/>
        </p:nvPicPr>
        <p:blipFill rotWithShape="1">
          <a:blip r:embed="rId2">
            <a:alphaModFix/>
          </a:blip>
          <a:srcRect b="0" l="2220" r="946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130;p29" id="110" name="Google Shape;1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1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>
  <p:cSld name="4_Contenuto con didascal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 2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>
  <p:cSld name="OBJECT 3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2" type="body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3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>
  <p:cSld name="OBJECT_WITH_CAPTION_TEXT 3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48" name="Google Shape;148;p40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0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" type="body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bg>
      <p:bgPr>
        <a:solidFill>
          <a:srgbClr val="F2F2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;p12" id="18" name="Google Shape;18;p15"/>
          <p:cNvPicPr preferRelativeResize="0"/>
          <p:nvPr/>
        </p:nvPicPr>
        <p:blipFill rotWithShape="1">
          <a:blip r:embed="rId2">
            <a:alphaModFix/>
          </a:blip>
          <a:srcRect b="30052" l="0" r="55938" t="0"/>
          <a:stretch/>
        </p:blipFill>
        <p:spPr>
          <a:xfrm>
            <a:off x="1" y="-1"/>
            <a:ext cx="649224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11659176" y="6450213"/>
            <a:ext cx="365761" cy="201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000000">
              <a:alpha val="37254"/>
            </a:srgbClr>
          </a:solidFill>
          <a:ln cap="sq" cmpd="sng" w="317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15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bg>
      <p:bgPr>
        <a:gradFill>
          <a:gsLst>
            <a:gs pos="0">
              <a:srgbClr val="AAD3DF"/>
            </a:gs>
            <a:gs pos="33000">
              <a:srgbClr val="D5E9E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" type="body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2" type="sldNum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uto con didascalia" showMasterSp="0">
  <p:cSld name="2_Contenuto con didascalia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-1" y="0"/>
            <a:ext cx="6493567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9215"/>
                </a:srgbClr>
              </a:gs>
              <a:gs pos="100000">
                <a:srgbClr val="F8C339">
                  <a:alpha val="4235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356838" y="1744998"/>
            <a:ext cx="5739162" cy="481124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None/>
              <a:defRPr b="1" sz="22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550605" y="1917289"/>
            <a:ext cx="5358584" cy="445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oogle Shape;39;p13"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AF2"/>
              </a:gs>
              <a:gs pos="93000">
                <a:srgbClr val="F8C339">
                  <a:alpha val="99215"/>
                </a:srgbClr>
              </a:gs>
              <a:gs pos="100000">
                <a:srgbClr val="F8C339">
                  <a:alpha val="4235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43;p14" id="35" name="Google Shape;3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bg>
      <p:bgPr>
        <a:solidFill>
          <a:srgbClr val="F2F2F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0758922" y="6299974"/>
            <a:ext cx="365761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uto con didascalia" showMasterSp="0">
  <p:cSld name="5_Contenuto con didascali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52;p16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/>
          <p:nvPr>
            <p:ph type="title"/>
          </p:nvPr>
        </p:nvSpPr>
        <p:spPr>
          <a:xfrm>
            <a:off x="2762655" y="400553"/>
            <a:ext cx="6264614" cy="834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uto con didascalia" showMasterSp="0">
  <p:cSld name="11_Contenuto con didascalia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7" id="45" name="Google Shape;45;p20"/>
          <p:cNvPicPr preferRelativeResize="0"/>
          <p:nvPr/>
        </p:nvPicPr>
        <p:blipFill rotWithShape="1">
          <a:blip r:embed="rId2">
            <a:alphaModFix/>
          </a:blip>
          <a:srcRect b="0" l="2220" r="946" t="0"/>
          <a:stretch/>
        </p:blipFill>
        <p:spPr>
          <a:xfrm>
            <a:off x="0" y="6311141"/>
            <a:ext cx="12192000" cy="5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57;p17" id="47" name="Google Shape;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uto con didascalia" showMasterSp="0">
  <p:cSld name="14_Contenuto con didascali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61;p18" id="51" name="Google Shape;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/>
          <p:nvPr>
            <p:ph type="title"/>
          </p:nvPr>
        </p:nvSpPr>
        <p:spPr>
          <a:xfrm>
            <a:off x="334242" y="363297"/>
            <a:ext cx="4480949" cy="1154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 b="1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25000">
                <a:srgbClr val="FFFF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2"/>
          <p:cNvSpPr txBox="1"/>
          <p:nvPr>
            <p:ph idx="12" type="sldNum"/>
          </p:nvPr>
        </p:nvSpPr>
        <p:spPr>
          <a:xfrm>
            <a:off x="11659176" y="6445451"/>
            <a:ext cx="365761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4;p11" id="8" name="Google Shape;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04578" y="124081"/>
            <a:ext cx="1620359" cy="5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2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Relationship Id="rId10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Relationship Id="rId10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"/>
          <p:cNvGrpSpPr/>
          <p:nvPr/>
        </p:nvGrpSpPr>
        <p:grpSpPr>
          <a:xfrm>
            <a:off x="5404058" y="5950976"/>
            <a:ext cx="1379937" cy="533818"/>
            <a:chOff x="0" y="-1"/>
            <a:chExt cx="1379935" cy="533817"/>
          </a:xfrm>
        </p:grpSpPr>
        <p:sp>
          <p:nvSpPr>
            <p:cNvPr id="164" name="Google Shape;164;p1"/>
            <p:cNvSpPr/>
            <p:nvPr/>
          </p:nvSpPr>
          <p:spPr>
            <a:xfrm>
              <a:off x="481" y="17731"/>
              <a:ext cx="1379277" cy="516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214;p1" id="165" name="Google Shape;165;p1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0" y="-1"/>
              <a:ext cx="1379935" cy="533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1"/>
          <p:cNvSpPr txBox="1"/>
          <p:nvPr/>
        </p:nvSpPr>
        <p:spPr>
          <a:xfrm>
            <a:off x="140821" y="904888"/>
            <a:ext cx="11906410" cy="113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Gill Sans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b="1" baseline="30000" i="0" lang="en-US" sz="3600" u="none" cap="none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st</a:t>
            </a:r>
            <a:r>
              <a:rPr b="1" i="0" lang="en-US" sz="3600" u="none" cap="none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PyPSA user meeting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“What the heck is PyPSA-Earth?"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140821" y="4750648"/>
            <a:ext cx="11906410" cy="1158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21.10.2022,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Ekaterina Fedotova (Central Asia lead PyPSA-Earth),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Maximilian Parzen (Co-director PyPSA-Earth)</a:t>
            </a:r>
            <a:endParaRPr/>
          </a:p>
        </p:txBody>
      </p:sp>
      <p:pic>
        <p:nvPicPr>
          <p:cNvPr descr="Google Shape;217;p1" id="168" name="Google Shape;168;p1"/>
          <p:cNvPicPr preferRelativeResize="0"/>
          <p:nvPr/>
        </p:nvPicPr>
        <p:blipFill rotWithShape="1">
          <a:blip r:embed="rId4">
            <a:alphaModFix/>
          </a:blip>
          <a:srcRect b="0" l="0" r="53165" t="0"/>
          <a:stretch/>
        </p:blipFill>
        <p:spPr>
          <a:xfrm>
            <a:off x="5986496" y="6545939"/>
            <a:ext cx="215058" cy="22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18;p1" id="169" name="Google Shape;16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1885" y="2105135"/>
            <a:ext cx="2584278" cy="25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98" name="Google Shape;298;p10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pic>
        <p:nvPicPr>
          <p:cNvPr descr="Image" id="299" name="Google Shape;2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82" y="2157480"/>
            <a:ext cx="5303878" cy="428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00" name="Google Shape;3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335" y="2157480"/>
            <a:ext cx="5183814" cy="428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1"/>
          <p:cNvGrpSpPr/>
          <p:nvPr/>
        </p:nvGrpSpPr>
        <p:grpSpPr>
          <a:xfrm>
            <a:off x="5404058" y="5950976"/>
            <a:ext cx="1379937" cy="533818"/>
            <a:chOff x="0" y="-1"/>
            <a:chExt cx="1379935" cy="533817"/>
          </a:xfrm>
        </p:grpSpPr>
        <p:sp>
          <p:nvSpPr>
            <p:cNvPr id="306" name="Google Shape;306;p11"/>
            <p:cNvSpPr/>
            <p:nvPr/>
          </p:nvSpPr>
          <p:spPr>
            <a:xfrm>
              <a:off x="481" y="17731"/>
              <a:ext cx="1379277" cy="5160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323;p8" id="307" name="Google Shape;307;p11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0" y="-1"/>
              <a:ext cx="1379935" cy="533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11"/>
          <p:cNvSpPr txBox="1"/>
          <p:nvPr/>
        </p:nvSpPr>
        <p:spPr>
          <a:xfrm>
            <a:off x="140821" y="904887"/>
            <a:ext cx="11906410" cy="789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Gill Sans"/>
              <a:buNone/>
            </a:pPr>
            <a:r>
              <a:rPr b="1" i="0" lang="en-US" sz="4800" u="none" cap="none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YOU CAN CHANGE THE WORLD!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140821" y="4750648"/>
            <a:ext cx="11906410" cy="1158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21.10.2022,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Ekaterina Fedotova (Central Asia lead PyPSA-Earth),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Maximilian Parzen (Co-director PyPSA-Earth)</a:t>
            </a:r>
            <a:endParaRPr/>
          </a:p>
        </p:txBody>
      </p:sp>
      <p:pic>
        <p:nvPicPr>
          <p:cNvPr descr="Google Shape;326;p8" id="310" name="Google Shape;310;p11"/>
          <p:cNvPicPr preferRelativeResize="0"/>
          <p:nvPr/>
        </p:nvPicPr>
        <p:blipFill rotWithShape="1">
          <a:blip r:embed="rId4">
            <a:alphaModFix/>
          </a:blip>
          <a:srcRect b="0" l="0" r="53165" t="0"/>
          <a:stretch/>
        </p:blipFill>
        <p:spPr>
          <a:xfrm>
            <a:off x="5986496" y="6545939"/>
            <a:ext cx="215058" cy="22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7;p8" id="311" name="Google Shape;3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1885" y="2105137"/>
            <a:ext cx="2584278" cy="25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1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-388943" y="2043835"/>
            <a:ext cx="12751838" cy="4524316"/>
          </a:xfrm>
          <a:prstGeom prst="rect">
            <a:avLst/>
          </a:prstGeom>
          <a:solidFill>
            <a:srgbClr val="EBDFDF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6" name="Google Shape;176;p3"/>
          <p:cNvGrpSpPr/>
          <p:nvPr/>
        </p:nvGrpSpPr>
        <p:grpSpPr>
          <a:xfrm>
            <a:off x="4570635" y="411328"/>
            <a:ext cx="3050728" cy="1191440"/>
            <a:chOff x="-1" y="-1"/>
            <a:chExt cx="3050727" cy="1191439"/>
          </a:xfrm>
        </p:grpSpPr>
        <p:sp>
          <p:nvSpPr>
            <p:cNvPr id="177" name="Google Shape;177;p3"/>
            <p:cNvSpPr/>
            <p:nvPr/>
          </p:nvSpPr>
          <p:spPr>
            <a:xfrm>
              <a:off x="1064" y="39575"/>
              <a:ext cx="3049270" cy="1151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243;p3" id="178" name="Google Shape;178;p3"/>
            <p:cNvPicPr preferRelativeResize="0"/>
            <p:nvPr/>
          </p:nvPicPr>
          <p:blipFill rotWithShape="1">
            <a:blip r:embed="rId3">
              <a:alphaModFix/>
            </a:blip>
            <a:srcRect b="821" l="2659" r="9605" t="0"/>
            <a:stretch/>
          </p:blipFill>
          <p:spPr>
            <a:xfrm>
              <a:off x="-1" y="-1"/>
              <a:ext cx="3050727" cy="11914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oogle Shape;245;p3"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434" y="2116776"/>
            <a:ext cx="4274358" cy="2299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6;p3" id="180" name="Google Shape;1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2353" y="4448981"/>
            <a:ext cx="3188518" cy="2061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3"/>
          <p:cNvGrpSpPr/>
          <p:nvPr/>
        </p:nvGrpSpPr>
        <p:grpSpPr>
          <a:xfrm>
            <a:off x="1107198" y="4460014"/>
            <a:ext cx="5470748" cy="2057563"/>
            <a:chOff x="-2" y="-2"/>
            <a:chExt cx="5470746" cy="2057561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-2" y="-2"/>
              <a:ext cx="5470746" cy="2057561"/>
              <a:chOff x="-1" y="-1"/>
              <a:chExt cx="5470745" cy="2057559"/>
            </a:xfrm>
          </p:grpSpPr>
          <p:pic>
            <p:nvPicPr>
              <p:cNvPr descr="Google Shape;259;p3" id="183" name="Google Shape;183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381717" y="411052"/>
                <a:ext cx="1089027" cy="16465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Google Shape;184;p3"/>
              <p:cNvSpPr/>
              <p:nvPr/>
            </p:nvSpPr>
            <p:spPr>
              <a:xfrm>
                <a:off x="4432300" y="0"/>
                <a:ext cx="1038444" cy="445750"/>
              </a:xfrm>
              <a:prstGeom prst="rect">
                <a:avLst/>
              </a:prstGeom>
              <a:solidFill>
                <a:srgbClr val="F9FBFD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descr="Google Shape;261;p3" id="185" name="Google Shape;185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-1" y="-1"/>
                <a:ext cx="4432303" cy="20575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Google Shape;262;p3" id="186" name="Google Shape;186;p3"/>
            <p:cNvPicPr preferRelativeResize="0"/>
            <p:nvPr/>
          </p:nvPicPr>
          <p:blipFill rotWithShape="1">
            <a:blip r:embed="rId7">
              <a:alphaModFix/>
            </a:blip>
            <a:srcRect b="83265" l="8953" r="27806" t="1"/>
            <a:stretch/>
          </p:blipFill>
          <p:spPr>
            <a:xfrm>
              <a:off x="983357" y="22116"/>
              <a:ext cx="2802945" cy="344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p3"/>
          <p:cNvGrpSpPr/>
          <p:nvPr/>
        </p:nvGrpSpPr>
        <p:grpSpPr>
          <a:xfrm>
            <a:off x="7756356" y="170654"/>
            <a:ext cx="4389919" cy="1958301"/>
            <a:chOff x="0" y="0"/>
            <a:chExt cx="4389918" cy="1958300"/>
          </a:xfrm>
        </p:grpSpPr>
        <p:sp>
          <p:nvSpPr>
            <p:cNvPr id="188" name="Google Shape;188;p3"/>
            <p:cNvSpPr/>
            <p:nvPr/>
          </p:nvSpPr>
          <p:spPr>
            <a:xfrm>
              <a:off x="0" y="672800"/>
              <a:ext cx="693960" cy="40990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4B5BA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811618" y="0"/>
              <a:ext cx="3578300" cy="19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Grassroots initiative that aims to accelerate and cost-optimize the world’s transition to sustainable, accessible and reliable energy with open-source planning tools and open data.</a:t>
              </a:r>
              <a:endParaRPr/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264833" y="2118851"/>
            <a:ext cx="6715119" cy="2297917"/>
            <a:chOff x="264833" y="2118851"/>
            <a:chExt cx="6715119" cy="2297917"/>
          </a:xfrm>
        </p:grpSpPr>
        <p:grpSp>
          <p:nvGrpSpPr>
            <p:cNvPr id="191" name="Google Shape;191;p3"/>
            <p:cNvGrpSpPr/>
            <p:nvPr/>
          </p:nvGrpSpPr>
          <p:grpSpPr>
            <a:xfrm>
              <a:off x="264833" y="2118851"/>
              <a:ext cx="6715119" cy="2296946"/>
              <a:chOff x="0" y="-2"/>
              <a:chExt cx="6715118" cy="2296944"/>
            </a:xfrm>
          </p:grpSpPr>
          <p:grpSp>
            <p:nvGrpSpPr>
              <p:cNvPr id="192" name="Google Shape;192;p3"/>
              <p:cNvGrpSpPr/>
              <p:nvPr/>
            </p:nvGrpSpPr>
            <p:grpSpPr>
              <a:xfrm>
                <a:off x="0" y="-2"/>
                <a:ext cx="6715118" cy="2296944"/>
                <a:chOff x="0" y="-1"/>
                <a:chExt cx="6715117" cy="2296943"/>
              </a:xfrm>
            </p:grpSpPr>
            <p:sp>
              <p:nvSpPr>
                <p:cNvPr id="193" name="Google Shape;193;p3"/>
                <p:cNvSpPr/>
                <p:nvPr/>
              </p:nvSpPr>
              <p:spPr>
                <a:xfrm>
                  <a:off x="4713251" y="1683025"/>
                  <a:ext cx="2001863" cy="613917"/>
                </a:xfrm>
                <a:prstGeom prst="rect">
                  <a:avLst/>
                </a:prstGeom>
                <a:solidFill>
                  <a:srgbClr val="F9FBFD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grpSp>
              <p:nvGrpSpPr>
                <p:cNvPr id="194" name="Google Shape;194;p3"/>
                <p:cNvGrpSpPr/>
                <p:nvPr/>
              </p:nvGrpSpPr>
              <p:grpSpPr>
                <a:xfrm>
                  <a:off x="0" y="-1"/>
                  <a:ext cx="6715117" cy="2296541"/>
                  <a:chOff x="0" y="0"/>
                  <a:chExt cx="6715116" cy="2296539"/>
                </a:xfrm>
              </p:grpSpPr>
              <p:pic>
                <p:nvPicPr>
                  <p:cNvPr descr="Google Shape;251;p3" id="195" name="Google Shape;195;p3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4735460" cy="22965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4735459" y="0"/>
                    <a:ext cx="1979656" cy="613917"/>
                  </a:xfrm>
                  <a:prstGeom prst="rect">
                    <a:avLst/>
                  </a:prstGeom>
                  <a:solidFill>
                    <a:srgbClr val="F9FBFD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800"/>
                      <a:buFont typeface="Gill Sans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pic>
                <p:nvPicPr>
                  <p:cNvPr descr="Google Shape;253;p3" id="197" name="Google Shape;197;p3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4723868" y="475612"/>
                    <a:ext cx="990803" cy="16826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oogle Shape;254;p3" id="198" name="Google Shape;198;p3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5703079" y="503554"/>
                    <a:ext cx="1012037" cy="16826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pic>
            <p:nvPicPr>
              <p:cNvPr descr="Google Shape;255;p3" id="199" name="Google Shape;199;p3"/>
              <p:cNvPicPr preferRelativeResize="0"/>
              <p:nvPr/>
            </p:nvPicPr>
            <p:blipFill rotWithShape="1">
              <a:blip r:embed="rId8">
                <a:alphaModFix/>
              </a:blip>
              <a:srcRect b="84782" l="12289" r="12968" t="2055"/>
              <a:stretch/>
            </p:blipFill>
            <p:spPr>
              <a:xfrm>
                <a:off x="1808060" y="53278"/>
                <a:ext cx="3539360" cy="3022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3"/>
              <p:cNvSpPr/>
              <p:nvPr/>
            </p:nvSpPr>
            <p:spPr>
              <a:xfrm>
                <a:off x="293270" y="24495"/>
                <a:ext cx="1514790" cy="359833"/>
              </a:xfrm>
              <a:prstGeom prst="rect">
                <a:avLst/>
              </a:prstGeom>
              <a:solidFill>
                <a:srgbClr val="F3F6FA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01" name="Google Shape;201;p3"/>
            <p:cNvSpPr/>
            <p:nvPr/>
          </p:nvSpPr>
          <p:spPr>
            <a:xfrm>
              <a:off x="3854668" y="2530366"/>
              <a:ext cx="1158489" cy="18864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348" y="214"/>
                  </a:moveTo>
                  <a:lnTo>
                    <a:pt x="348" y="21386"/>
                  </a:lnTo>
                  <a:lnTo>
                    <a:pt x="21252" y="21386"/>
                  </a:lnTo>
                  <a:lnTo>
                    <a:pt x="21252" y="2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rotWithShape="0" dir="2700000" dist="228600">
                <a:srgbClr val="000000">
                  <a:alpha val="29411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2" name="Google Shape;202;p3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>
            <p:ph idx="12" type="sldNum"/>
          </p:nvPr>
        </p:nvSpPr>
        <p:spPr>
          <a:xfrm>
            <a:off x="11712740" y="6445451"/>
            <a:ext cx="258633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</a:pPr>
            <a:fld id="{00000000-1234-1234-1234-123412341234}" type="slidenum">
              <a:rPr lang="en-US" sz="1100"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0231394" y="119448"/>
            <a:ext cx="1802027" cy="720811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09" name="Google Shape;209;p2"/>
          <p:cNvGrpSpPr/>
          <p:nvPr/>
        </p:nvGrpSpPr>
        <p:grpSpPr>
          <a:xfrm>
            <a:off x="403503" y="334111"/>
            <a:ext cx="10974045" cy="6485829"/>
            <a:chOff x="0" y="0"/>
            <a:chExt cx="10974044" cy="6485827"/>
          </a:xfrm>
        </p:grpSpPr>
        <p:pic>
          <p:nvPicPr>
            <p:cNvPr descr="Google Shape;227;p2" id="210" name="Google Shape;21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22333" cy="6485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"/>
            <p:cNvSpPr txBox="1"/>
            <p:nvPr/>
          </p:nvSpPr>
          <p:spPr>
            <a:xfrm>
              <a:off x="6743714" y="1174750"/>
              <a:ext cx="1269433" cy="44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PyPSA</a:t>
              </a:r>
              <a:endParaRPr/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7381703" y="3970356"/>
              <a:ext cx="1826295" cy="802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Gill Sans"/>
                  <a:ea typeface="Gill Sans"/>
                  <a:cs typeface="Gill Sans"/>
                  <a:sym typeface="Gill Sans"/>
                </a:rPr>
                <a:t>PyPSA-Eur</a:t>
              </a:r>
              <a:endParaRPr/>
            </a:p>
          </p:txBody>
        </p:sp>
        <p:sp>
          <p:nvSpPr>
            <p:cNvPr id="213" name="Google Shape;213;p2"/>
            <p:cNvSpPr txBox="1"/>
            <p:nvPr/>
          </p:nvSpPr>
          <p:spPr>
            <a:xfrm>
              <a:off x="8637594" y="4457624"/>
              <a:ext cx="1950893" cy="44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9BF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B9BF00"/>
                  </a:solidFill>
                  <a:latin typeface="Gill Sans"/>
                  <a:ea typeface="Gill Sans"/>
                  <a:cs typeface="Gill Sans"/>
                  <a:sym typeface="Gill Sans"/>
                </a:rPr>
                <a:t>OSeMOSYS</a:t>
              </a:r>
              <a:endParaRPr/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8896015" y="4907338"/>
              <a:ext cx="2078029" cy="115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E40C6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DE40C6"/>
                  </a:solidFill>
                  <a:latin typeface="Gill Sans"/>
                  <a:ea typeface="Gill Sans"/>
                  <a:cs typeface="Gill Sans"/>
                  <a:sym typeface="Gill Sans"/>
                </a:rPr>
                <a:t>OnSSET </a:t>
              </a:r>
              <a:endParaRPr b="0" i="0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B050"/>
                  </a:solidFill>
                  <a:latin typeface="Gill Sans"/>
                  <a:ea typeface="Gill Sans"/>
                  <a:cs typeface="Gill Sans"/>
                  <a:sym typeface="Gill Sans"/>
                </a:rPr>
                <a:t>OnSSET-Gep</a:t>
              </a:r>
              <a:endParaRPr/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2903172" y="2336638"/>
              <a:ext cx="5571000" cy="1569900"/>
            </a:xfrm>
            <a:prstGeom prst="rect">
              <a:avLst/>
            </a:prstGeom>
            <a:solidFill>
              <a:schemeClr val="accent2"/>
            </a:solidFill>
            <a:ln cap="flat" cmpd="sng" w="317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Tools in the PyPSA ecosystem have in total more than 1000+ stars. It is the most popular one for open-source long-term energy planning</a:t>
              </a:r>
              <a:endParaRPr/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823289" y="128665"/>
              <a:ext cx="9363772" cy="4470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GitHub stars – indicating the user popularity and adoption </a:t>
              </a:r>
              <a:endParaRPr/>
            </a:p>
          </p:txBody>
        </p:sp>
      </p:grpSp>
      <p:pic>
        <p:nvPicPr>
          <p:cNvPr descr="Google Shape;234;p2" id="217" name="Google Shape;217;p2"/>
          <p:cNvPicPr preferRelativeResize="0"/>
          <p:nvPr/>
        </p:nvPicPr>
        <p:blipFill rotWithShape="1">
          <a:blip r:embed="rId4">
            <a:alphaModFix/>
          </a:blip>
          <a:srcRect b="822" l="2658" r="9604" t="0"/>
          <a:stretch/>
        </p:blipFill>
        <p:spPr>
          <a:xfrm>
            <a:off x="10547951" y="92959"/>
            <a:ext cx="1513815" cy="59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23" name="Google Shape;223;p4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 DESIGN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(=PYPSA-EUR DESIGN)</a:t>
            </a:r>
            <a:endParaRPr/>
          </a:p>
        </p:txBody>
      </p:sp>
      <p:pic>
        <p:nvPicPr>
          <p:cNvPr descr="Google Shape;274;p4" id="224" name="Google Shape;2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541" y="1632280"/>
            <a:ext cx="5720918" cy="495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30" name="Google Shape;230;p5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 OUTPUT EXAMPLE</a:t>
            </a:r>
            <a:endParaRPr/>
          </a:p>
        </p:txBody>
      </p:sp>
      <p:pic>
        <p:nvPicPr>
          <p:cNvPr descr="Google Shape;281;p5" id="231" name="Google Shape;2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899" y="1742831"/>
            <a:ext cx="5545440" cy="4775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2;p5" id="232" name="Google Shape;2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41" y="1742831"/>
            <a:ext cx="5521914" cy="4775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 txBox="1"/>
          <p:nvPr/>
        </p:nvSpPr>
        <p:spPr>
          <a:xfrm>
            <a:off x="3950422" y="1867873"/>
            <a:ext cx="1814573" cy="655423"/>
          </a:xfrm>
          <a:prstGeom prst="rect">
            <a:avLst/>
          </a:prstGeom>
          <a:noFill/>
          <a:ln cap="flat" cmpd="sng" w="38100">
            <a:solidFill>
              <a:srgbClr val="C5C0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NIGERIA 2020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59 €/MWh </a:t>
            </a:r>
            <a:endParaRPr/>
          </a:p>
        </p:txBody>
      </p:sp>
      <p:sp>
        <p:nvSpPr>
          <p:cNvPr id="234" name="Google Shape;234;p5"/>
          <p:cNvSpPr txBox="1"/>
          <p:nvPr/>
        </p:nvSpPr>
        <p:spPr>
          <a:xfrm>
            <a:off x="9667630" y="1869158"/>
            <a:ext cx="1906955" cy="655423"/>
          </a:xfrm>
          <a:prstGeom prst="rect">
            <a:avLst/>
          </a:prstGeom>
          <a:noFill/>
          <a:ln cap="flat" cmpd="sng" w="38100">
            <a:solidFill>
              <a:srgbClr val="C5C0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NIGERIA 2060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51 €/MWh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/>
          <p:nvPr>
            <p:ph idx="12" type="sldNum"/>
          </p:nvPr>
        </p:nvSpPr>
        <p:spPr>
          <a:xfrm>
            <a:off x="11712740" y="6450213"/>
            <a:ext cx="258633" cy="201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275" lIns="18275" spcFirstLastPara="1" rIns="18275" wrap="square" tIns="18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40" name="Google Shape;240;p6"/>
          <p:cNvSpPr txBox="1"/>
          <p:nvPr>
            <p:ph type="title"/>
          </p:nvPr>
        </p:nvSpPr>
        <p:spPr>
          <a:xfrm>
            <a:off x="356838" y="301752"/>
            <a:ext cx="5739162" cy="114149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rPr lang="en-US" sz="2200">
                <a:solidFill>
                  <a:srgbClr val="FFFFFF"/>
                </a:solidFill>
              </a:rPr>
              <a:t>THERE IS ALSO NEW STUFF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459939" y="1860062"/>
            <a:ext cx="55278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DATA INTEGRATIONS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OpenStreetMap grid,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OpenStreetMap generators,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Global protected areas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Global landcover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load data integrations (h)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Parameter updates</a:t>
            </a:r>
            <a:endParaRPr/>
          </a:p>
          <a:p>
            <a:pPr indent="2667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FUNCTIONALITIES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Functions are generalized to work on Earth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Clustering along administrative zones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Augmented lines e.g. k-edge augmentation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testing, validation and illustration soft. design</a:t>
            </a:r>
            <a:endParaRPr/>
          </a:p>
          <a:p>
            <a:pPr indent="266700" lvl="1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AutoNum type="arabicPeriod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 VALIDATIONS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Africa validation,</a:t>
            </a:r>
            <a:r>
              <a:rPr lang="en-US"/>
              <a:t>,</a:t>
            </a:r>
            <a:r>
              <a:rPr b="0" i="0" lang="en-US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Nigeria close-look</a:t>
            </a:r>
            <a:endParaRPr/>
          </a:p>
        </p:txBody>
      </p:sp>
      <p:pic>
        <p:nvPicPr>
          <p:cNvPr descr="Google Shape;293;p6" id="242" name="Google Shape;2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6080" y="64973"/>
            <a:ext cx="1721267" cy="1910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4;p6" id="243" name="Google Shape;2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75692"/>
            <a:ext cx="2887387" cy="1222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5;p6" id="244" name="Google Shape;244;p6"/>
          <p:cNvPicPr preferRelativeResize="0"/>
          <p:nvPr/>
        </p:nvPicPr>
        <p:blipFill rotWithShape="1">
          <a:blip r:embed="rId5">
            <a:alphaModFix/>
          </a:blip>
          <a:srcRect b="31671" l="0" r="0" t="0"/>
          <a:stretch/>
        </p:blipFill>
        <p:spPr>
          <a:xfrm>
            <a:off x="6558926" y="3049698"/>
            <a:ext cx="2643820" cy="160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6;p6" id="245" name="Google Shape;2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5363" y="2018170"/>
            <a:ext cx="2155178" cy="911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7;p6" id="246" name="Google Shape;246;p6"/>
          <p:cNvPicPr preferRelativeResize="0"/>
          <p:nvPr/>
        </p:nvPicPr>
        <p:blipFill rotWithShape="1">
          <a:blip r:embed="rId7">
            <a:alphaModFix/>
          </a:blip>
          <a:srcRect b="29277" l="0" r="0" t="0"/>
          <a:stretch/>
        </p:blipFill>
        <p:spPr>
          <a:xfrm>
            <a:off x="8891255" y="1380866"/>
            <a:ext cx="2983229" cy="165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8;p6" id="247" name="Google Shape;24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9073" y="3121038"/>
            <a:ext cx="2324264" cy="276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9;p6" id="248" name="Google Shape;24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73557" y="4784654"/>
            <a:ext cx="1300521" cy="113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00;p6" id="249" name="Google Shape;249;p6"/>
          <p:cNvPicPr preferRelativeResize="0"/>
          <p:nvPr/>
        </p:nvPicPr>
        <p:blipFill rotWithShape="1">
          <a:blip r:embed="rId10">
            <a:alphaModFix/>
          </a:blip>
          <a:srcRect b="10443" l="15495" r="15909" t="6225"/>
          <a:stretch/>
        </p:blipFill>
        <p:spPr>
          <a:xfrm>
            <a:off x="7945497" y="5435790"/>
            <a:ext cx="1642316" cy="112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05;p7" id="254" name="Google Shape;2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-386"/>
            <a:ext cx="12236450" cy="6858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"/>
          <p:cNvSpPr txBox="1"/>
          <p:nvPr>
            <p:ph idx="12" type="sldNum"/>
          </p:nvPr>
        </p:nvSpPr>
        <p:spPr>
          <a:xfrm>
            <a:off x="11712740" y="6445451"/>
            <a:ext cx="258633" cy="2111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C3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</a:pPr>
            <a:fld id="{00000000-1234-1234-1234-123412341234}" type="slidenum">
              <a:rPr lang="en-US" sz="1100"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256" name="Google Shape;256;p7"/>
          <p:cNvGrpSpPr/>
          <p:nvPr/>
        </p:nvGrpSpPr>
        <p:grpSpPr>
          <a:xfrm>
            <a:off x="10269556" y="41355"/>
            <a:ext cx="2063830" cy="706831"/>
            <a:chOff x="0" y="0"/>
            <a:chExt cx="2063829" cy="706829"/>
          </a:xfrm>
        </p:grpSpPr>
        <p:sp>
          <p:nvSpPr>
            <p:cNvPr id="257" name="Google Shape;257;p7"/>
            <p:cNvSpPr/>
            <p:nvPr/>
          </p:nvSpPr>
          <p:spPr>
            <a:xfrm>
              <a:off x="55463" y="23285"/>
              <a:ext cx="1809863" cy="6777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Google Shape;309;p7" id="258" name="Google Shape;25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063829" cy="7068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7"/>
          <p:cNvGrpSpPr/>
          <p:nvPr/>
        </p:nvGrpSpPr>
        <p:grpSpPr>
          <a:xfrm>
            <a:off x="-43236" y="1220353"/>
            <a:ext cx="12329324" cy="1583741"/>
            <a:chOff x="-1" y="0"/>
            <a:chExt cx="12329322" cy="158373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0"/>
              <a:ext cx="12329322" cy="1583739"/>
            </a:xfrm>
            <a:prstGeom prst="rect">
              <a:avLst/>
            </a:prstGeom>
            <a:solidFill>
              <a:srgbClr val="0015FF">
                <a:alpha val="14509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45724" y="422319"/>
              <a:ext cx="12237871" cy="739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Gill Sans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How to be part of the team?</a:t>
              </a:r>
              <a:endParaRPr/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4002920" y="2804343"/>
            <a:ext cx="4225186" cy="3119696"/>
            <a:chOff x="-1" y="-1"/>
            <a:chExt cx="4225185" cy="3119695"/>
          </a:xfrm>
        </p:grpSpPr>
        <p:sp>
          <p:nvSpPr>
            <p:cNvPr id="263" name="Google Shape;263;p7"/>
            <p:cNvSpPr/>
            <p:nvPr/>
          </p:nvSpPr>
          <p:spPr>
            <a:xfrm>
              <a:off x="-1" y="-1"/>
              <a:ext cx="4225185" cy="311969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45724" y="-1"/>
              <a:ext cx="4133735" cy="2816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SET GOALS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mindset to contribute 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data interface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methods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technology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Performance increase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Rewrite legacy code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validation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New package</a:t>
              </a:r>
              <a:endParaRPr/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94440" y="2818801"/>
            <a:ext cx="3820374" cy="2085301"/>
            <a:chOff x="0" y="0"/>
            <a:chExt cx="3820372" cy="2085300"/>
          </a:xfrm>
        </p:grpSpPr>
        <p:sp>
          <p:nvSpPr>
            <p:cNvPr id="266" name="Google Shape;266;p7"/>
            <p:cNvSpPr/>
            <p:nvPr/>
          </p:nvSpPr>
          <p:spPr>
            <a:xfrm>
              <a:off x="0" y="0"/>
              <a:ext cx="3820372" cy="158373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45724" y="0"/>
              <a:ext cx="3728923" cy="20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GET INFORMED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gain knowledge 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 out publications/papers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Checkout YouTube/ Google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GitHub issues &amp; PR’s indicate needs</a:t>
              </a:r>
              <a:endParaRPr/>
            </a:p>
            <a:p>
              <a:pPr indent="-571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8" name="Google Shape;268;p7"/>
          <p:cNvGrpSpPr/>
          <p:nvPr/>
        </p:nvGrpSpPr>
        <p:grpSpPr>
          <a:xfrm>
            <a:off x="8316210" y="2810884"/>
            <a:ext cx="3820374" cy="3113155"/>
            <a:chOff x="-1" y="-1"/>
            <a:chExt cx="3820373" cy="3113154"/>
          </a:xfrm>
        </p:grpSpPr>
        <p:sp>
          <p:nvSpPr>
            <p:cNvPr id="269" name="Google Shape;269;p7"/>
            <p:cNvSpPr/>
            <p:nvPr/>
          </p:nvSpPr>
          <p:spPr>
            <a:xfrm>
              <a:off x="-1" y="-1"/>
              <a:ext cx="3820373" cy="311315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45724" y="-1"/>
              <a:ext cx="3728923" cy="208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REACH OUT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understand how to do that 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Write us on Discord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Write a comment on GitHub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Join “open” meetings</a:t>
              </a:r>
              <a:endParaRPr/>
            </a:p>
            <a:p>
              <a:pPr indent="-571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1" name="Google Shape;271;p7"/>
          <p:cNvGrpSpPr/>
          <p:nvPr/>
        </p:nvGrpSpPr>
        <p:grpSpPr>
          <a:xfrm>
            <a:off x="94439" y="4500376"/>
            <a:ext cx="3820375" cy="1423665"/>
            <a:chOff x="-1" y="-1"/>
            <a:chExt cx="3820373" cy="1423663"/>
          </a:xfrm>
        </p:grpSpPr>
        <p:sp>
          <p:nvSpPr>
            <p:cNvPr id="272" name="Google Shape;272;p7"/>
            <p:cNvSpPr/>
            <p:nvPr/>
          </p:nvSpPr>
          <p:spPr>
            <a:xfrm>
              <a:off x="-1" y="-1"/>
              <a:ext cx="3820373" cy="142366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45724" y="-1"/>
              <a:ext cx="3728923" cy="1285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USE TOOLS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- gain experience 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Apply tools for a small or big study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Play around with tools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79" name="Google Shape;279;p8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grpSp>
        <p:nvGrpSpPr>
          <p:cNvPr id="280" name="Google Shape;280;p8"/>
          <p:cNvGrpSpPr/>
          <p:nvPr/>
        </p:nvGrpSpPr>
        <p:grpSpPr>
          <a:xfrm>
            <a:off x="846057" y="1557283"/>
            <a:ext cx="10499887" cy="4987128"/>
            <a:chOff x="0" y="0"/>
            <a:chExt cx="10499885" cy="4987126"/>
          </a:xfrm>
        </p:grpSpPr>
        <p:sp>
          <p:nvSpPr>
            <p:cNvPr id="281" name="Google Shape;281;p8"/>
            <p:cNvSpPr/>
            <p:nvPr/>
          </p:nvSpPr>
          <p:spPr>
            <a:xfrm>
              <a:off x="0" y="26894"/>
              <a:ext cx="10499885" cy="49602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197238" y="0"/>
              <a:ext cx="10013100" cy="47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Gill Sans"/>
                <a:buNone/>
              </a:pPr>
              <a:r>
                <a:rPr b="1" i="0" lang="en-US" sz="32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Central Asia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Gill Sans"/>
                <a:buNone/>
              </a:pPr>
              <a:r>
                <a:t/>
              </a:r>
              <a:endParaRPr b="1" i="0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Energy supply&amp;energy efficiency is associated with the region development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Water-energy nexus is critical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Energy mix is heavily based on fossil fuels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Excellent renewable resources (wind, solar, hydro)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National energy transition plans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Increasing perception towards renewable power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Gill Sans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Knowledge gap: energy modelling </a:t>
              </a:r>
              <a:r>
                <a:rPr lang="en-US" sz="2500">
                  <a:latin typeface="Gill Sans"/>
                  <a:ea typeface="Gill Sans"/>
                  <a:cs typeface="Gill Sans"/>
                  <a:sym typeface="Gill Sans"/>
                </a:rPr>
                <a:t>is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rare, open energy modelling is extreme rare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/>
          <p:nvPr>
            <p:ph idx="12" type="sldNum"/>
          </p:nvPr>
        </p:nvSpPr>
        <p:spPr>
          <a:xfrm>
            <a:off x="11670902" y="6299974"/>
            <a:ext cx="258633" cy="201651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anchorCtr="0" anchor="ctr" bIns="18275" lIns="18275" spcFirstLastPara="1" rIns="18275" wrap="square" tIns="18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88" name="Google Shape;288;p9"/>
          <p:cNvSpPr txBox="1"/>
          <p:nvPr>
            <p:ph type="title"/>
          </p:nvPr>
        </p:nvSpPr>
        <p:spPr>
          <a:xfrm>
            <a:off x="2231135" y="190969"/>
            <a:ext cx="7729730" cy="118872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>
                <a:solidFill>
                  <a:srgbClr val="FFFFFF"/>
                </a:solidFill>
              </a:rPr>
              <a:t>PYPSA-EARTH: MAKING THE ENERGY TRANSITION GLOBAL</a:t>
            </a:r>
            <a:endParaRPr/>
          </a:p>
        </p:txBody>
      </p:sp>
      <p:pic>
        <p:nvPicPr>
          <p:cNvPr descr="CASR_lines_clean.jpeg" id="289" name="Google Shape;289;p9"/>
          <p:cNvPicPr preferRelativeResize="0"/>
          <p:nvPr/>
        </p:nvPicPr>
        <p:blipFill rotWithShape="1">
          <a:blip r:embed="rId3">
            <a:alphaModFix/>
          </a:blip>
          <a:srcRect b="10047" l="23079" r="20742" t="11384"/>
          <a:stretch/>
        </p:blipFill>
        <p:spPr>
          <a:xfrm>
            <a:off x="273383" y="1509634"/>
            <a:ext cx="5852254" cy="529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mand_profile.pdf" id="290" name="Google Shape;2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9641" y="1493335"/>
            <a:ext cx="5353754" cy="53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/>
          <p:nvPr/>
        </p:nvSpPr>
        <p:spPr>
          <a:xfrm>
            <a:off x="7725671" y="2928864"/>
            <a:ext cx="427783" cy="17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7310297" y="1911006"/>
            <a:ext cx="1020639" cy="17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rPr>
              <a:t>measurements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acco">
  <a:themeElements>
    <a:clrScheme name="1_Pac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acco">
  <a:themeElements>
    <a:clrScheme name="1_Pac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